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70" r:id="rId2"/>
    <p:sldId id="256" r:id="rId3"/>
    <p:sldId id="2442" r:id="rId4"/>
    <p:sldId id="2509" r:id="rId5"/>
    <p:sldId id="2510" r:id="rId6"/>
    <p:sldId id="2511" r:id="rId7"/>
    <p:sldId id="2443" r:id="rId8"/>
    <p:sldId id="353" r:id="rId9"/>
    <p:sldId id="2508" r:id="rId10"/>
    <p:sldId id="2493" r:id="rId11"/>
    <p:sldId id="2503" r:id="rId12"/>
    <p:sldId id="2512" r:id="rId13"/>
    <p:sldId id="2504" r:id="rId14"/>
    <p:sldId id="2513" r:id="rId15"/>
    <p:sldId id="2505" r:id="rId16"/>
    <p:sldId id="2514" r:id="rId17"/>
    <p:sldId id="2506" r:id="rId18"/>
    <p:sldId id="2515" r:id="rId19"/>
    <p:sldId id="2507" r:id="rId20"/>
    <p:sldId id="2520" r:id="rId21"/>
    <p:sldId id="2521" r:id="rId22"/>
    <p:sldId id="2516" r:id="rId23"/>
    <p:sldId id="2526" r:id="rId24"/>
    <p:sldId id="2524" r:id="rId25"/>
    <p:sldId id="2497" r:id="rId26"/>
    <p:sldId id="2462" r:id="rId27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B35E53-74C7-44A5-A581-E63754D84860}" v="68" dt="2024-04-27T03:21:15.544"/>
    <p1510:client id="{B88DC514-2700-496C-B066-36EFF469490F}" v="107" dt="2024-04-28T01:44:30.873"/>
    <p1510:client id="{D0FFE1E6-1FC1-4BAA-8657-039AB8F3BC97}" v="113" dt="2024-04-27T02:43:01.027"/>
  </p1510:revLst>
</p1510:revInfo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988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A58163-4FBF-4DC7-BC7A-BB8F4EB5F674}" type="datetime1">
              <a:rPr lang="pt-BR" smtClean="0"/>
              <a:t>30/04/2024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A3D0191-2BEA-48B8-8E8A-2A9D1EC3A21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74463-B8EF-406D-A288-BD9F2A73B868}" type="datetime1">
              <a:rPr lang="pt-BR" smtClean="0"/>
              <a:pPr/>
              <a:t>30/04/2024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560C251-82B7-4253-A774-38D73C276BCE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062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112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992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9475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2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D281318-7486-4957-9147-BEC38F334837}" type="datetime1">
              <a:rPr lang="pt-BR" noProof="0" smtClean="0"/>
              <a:t>30/04/2024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0" name="Espaço Reservado para Imagem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7" name="Espaço Reservado para Título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12" name="Forma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pt-BR" noProof="0"/>
              <a:t>Insira o título aqui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69323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5" name="Espaço Reservado para Título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 rtlCol="0"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27" name="Forma 61">
            <a:extLst>
              <a:ext uri="{FF2B5EF4-FFF2-40B4-BE49-F238E27FC236}">
                <a16:creationId xmlns:a16="http://schemas.microsoft.com/office/drawing/2014/main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o Número do Slide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rtlCol="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s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Imagem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rtlCol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 rtlCol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DC90440-56EB-4BB9-AF19-58268DC766D4}" type="datetime1">
              <a:rPr lang="pt-BR" noProof="0" smtClean="0"/>
              <a:t>30/04/2024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3" name="Espaço Reservado para Título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 rtlCol="0"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rtlCol="0"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 rtlCol="0"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orma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3" name="Espaço Reservado para Título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DO TÍTULO MESTRE</a:t>
            </a:r>
          </a:p>
        </p:txBody>
      </p:sp>
      <p:sp>
        <p:nvSpPr>
          <p:cNvPr id="34" name="Forma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16" name="Espaço reservado para conteúdo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2" descr="Resultado de imagem para textura do papel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11" name="Forma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rtlCol="0" anchor="ctr">
            <a:spAutoFit/>
          </a:bodyPr>
          <a:lstStyle/>
          <a:p>
            <a:pPr algn="r" rtl="0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pt-BR" sz="2000" b="1" kern="1200" noProof="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pt-BR" sz="20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pt-BR" sz="2000" b="1" i="0" spc="0" noProof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Espaço Reservado para o Número do Slide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72" r:id="rId6"/>
    <p:sldLayoutId id="2147483673" r:id="rId7"/>
    <p:sldLayoutId id="2147483653" r:id="rId8"/>
    <p:sldLayoutId id="2147483671" r:id="rId9"/>
    <p:sldLayoutId id="2147483654" r:id="rId10"/>
    <p:sldLayoutId id="2147483655" r:id="rId11"/>
    <p:sldLayoutId id="214748367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1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752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3578" r="13578"/>
          <a:stretch/>
        </p:blipFill>
        <p:spPr>
          <a:xfrm>
            <a:off x="7693524" y="2981325"/>
            <a:ext cx="4941888" cy="3876675"/>
          </a:xfr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890916C0-0D97-32E9-0C23-355731B6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5098" y="0"/>
            <a:ext cx="9720072" cy="1499616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AR" altLang="pt-BR" sz="4400" dirty="0">
                <a:cs typeface="Times New Roman" charset="0"/>
              </a:rPr>
              <a:t>SOFRIMENTO E </a:t>
            </a:r>
            <a:r>
              <a:rPr lang="es-AR" altLang="pt-BR" sz="4400" cap="none" dirty="0">
                <a:cs typeface="Times New Roman" charset="0"/>
              </a:rPr>
              <a:t>MARTÍRIO</a:t>
            </a:r>
            <a:endParaRPr lang="es-AR" altLang="pt-BR" sz="4400" b="1" cap="none" dirty="0">
              <a:cs typeface="Times New Roman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38FAB9F-65A9-0A9D-46B2-64323127D94B}"/>
              </a:ext>
            </a:extLst>
          </p:cNvPr>
          <p:cNvSpPr txBox="1">
            <a:spLocks noChangeArrowheads="1"/>
          </p:cNvSpPr>
          <p:nvPr/>
        </p:nvSpPr>
        <p:spPr>
          <a:xfrm>
            <a:off x="231354" y="1720464"/>
            <a:ext cx="9838063" cy="2311709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endParaRPr lang="es-AR" altLang="pt-BR" sz="18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lvl="1" algn="l">
              <a:lnSpc>
                <a:spcPct val="110000"/>
              </a:lnSpc>
            </a:pPr>
            <a:r>
              <a:rPr lang="pt-BR" sz="2800" b="1" dirty="0">
                <a:solidFill>
                  <a:srgbClr val="FF0000"/>
                </a:solidFill>
                <a:latin typeface="Abadi" panose="020B0604020104020204" pitchFamily="34" charset="0"/>
              </a:rPr>
              <a:t>REFERÊNCIAS BÍBLICAS</a:t>
            </a:r>
            <a:r>
              <a:rPr lang="pt-BR" sz="2800" b="1" dirty="0">
                <a:latin typeface="Abadi" panose="020B0604020104020204" pitchFamily="34" charset="0"/>
              </a:rPr>
              <a:t>:  MT 5:10-12; AT 7:54-60; 8:1-14; 20:22-24; 1CO 13:3; 2CO 1:8-11; 2CO 11:21-33; 12:9,10; FP 1:12-14; 1PE 2:20-25; 4:12-16.</a:t>
            </a:r>
          </a:p>
        </p:txBody>
      </p:sp>
      <p:grpSp>
        <p:nvGrpSpPr>
          <p:cNvPr id="12" name="Grupo 3">
            <a:extLst>
              <a:ext uri="{FF2B5EF4-FFF2-40B4-BE49-F238E27FC236}">
                <a16:creationId xmlns:a16="http://schemas.microsoft.com/office/drawing/2014/main" id="{1A188664-102B-950E-A606-D025C5154E93}"/>
              </a:ext>
            </a:extLst>
          </p:cNvPr>
          <p:cNvGrpSpPr/>
          <p:nvPr/>
        </p:nvGrpSpPr>
        <p:grpSpPr>
          <a:xfrm>
            <a:off x="8791840" y="-99127"/>
            <a:ext cx="4856984" cy="2529304"/>
            <a:chOff x="8681672" y="25"/>
            <a:chExt cx="4856984" cy="2529304"/>
          </a:xfrm>
        </p:grpSpPr>
        <p:pic>
          <p:nvPicPr>
            <p:cNvPr id="14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EA5FA69C-A4E5-ED0C-7599-AD9D5E469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2D5DD6CC-8553-8FE3-5430-F51ED91ED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C319F0D2-CA9D-5A72-B09F-921785963F95}"/>
              </a:ext>
            </a:extLst>
          </p:cNvPr>
          <p:cNvSpPr txBox="1">
            <a:spLocks noChangeArrowheads="1"/>
          </p:cNvSpPr>
          <p:nvPr/>
        </p:nvSpPr>
        <p:spPr>
          <a:xfrm>
            <a:off x="-88135" y="3590924"/>
            <a:ext cx="8299451" cy="4482032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10000"/>
              </a:lnSpc>
            </a:pPr>
            <a:endParaRPr lang="pt-BR" b="1" dirty="0">
              <a:latin typeface="Abadi" panose="020B0604020104020204" pitchFamily="34" charset="0"/>
            </a:endParaRPr>
          </a:p>
          <a:p>
            <a:pPr lvl="1" algn="l">
              <a:lnSpc>
                <a:spcPct val="110000"/>
              </a:lnSpc>
            </a:pPr>
            <a:r>
              <a:rPr lang="pt-BR" sz="2800" b="1" dirty="0">
                <a:highlight>
                  <a:srgbClr val="FFFF00"/>
                </a:highlight>
                <a:latin typeface="Abadi" panose="020B0604020104020204" pitchFamily="34" charset="0"/>
              </a:rPr>
              <a:t>ATIVIDADES RELACIONADAS: </a:t>
            </a:r>
            <a:r>
              <a:rPr lang="pt-BR" sz="2800" b="1" dirty="0">
                <a:latin typeface="Abadi" panose="020B0604020104020204" pitchFamily="34" charset="0"/>
              </a:rPr>
              <a:t>ENFRENTAMENTO DE DIFICULDADES  EM FAVOR DO EVANGELHO, DEDICAÇÃO À TAREFAS QUE EXIJAM SACRIFÍCIO,, TESTEMUNHO DE FÉ E CONFIANÇA EM DEUS.</a:t>
            </a:r>
          </a:p>
          <a:p>
            <a:pPr lvl="1" algn="l">
              <a:lnSpc>
                <a:spcPct val="110000"/>
              </a:lnSpc>
            </a:pPr>
            <a:endParaRPr lang="es-AR" altLang="pt-BR" sz="2800" b="1" dirty="0">
              <a:latin typeface="Abadi" panose="020B0604020104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901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0777" b="10777"/>
          <a:stretch/>
        </p:blipFill>
        <p:spPr>
          <a:xfrm>
            <a:off x="7858777" y="2983094"/>
            <a:ext cx="4941888" cy="3876675"/>
          </a:xfr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4C633D6-A824-419F-5A8F-BF1CA3BC6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044" y="-363940"/>
            <a:ext cx="9720072" cy="1499616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AR" altLang="pt-BR" sz="4000" cap="none" dirty="0">
                <a:cs typeface="Times New Roman" charset="0"/>
              </a:rPr>
              <a:t>POBREZA VOLUNTÁRIA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67F4C34-5020-46D6-95B8-C9BF683DAD9D}"/>
              </a:ext>
            </a:extLst>
          </p:cNvPr>
          <p:cNvSpPr txBox="1">
            <a:spLocks noChangeArrowheads="1"/>
          </p:cNvSpPr>
          <p:nvPr/>
        </p:nvSpPr>
        <p:spPr>
          <a:xfrm>
            <a:off x="444398" y="1521520"/>
            <a:ext cx="7414380" cy="5077584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s-AR" altLang="pt-BR" sz="2800" b="1" dirty="0">
                <a:latin typeface="Abadi" panose="020B0604020104020204" pitchFamily="34" charset="0"/>
                <a:cs typeface="Times New Roman" pitchFamily="18" charset="0"/>
              </a:rPr>
              <a:t>CAPACIDADE DE RENUNCIAR AOS BENS MATERIAIS E AOS BENEFÍCIOS DE UMA ESTRUTURA FINANCEIRA PARA ADOTAR UM ESTILO DE VIDA 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simples e modesto, marcado por desprendimento e dedicação a Deus.</a:t>
            </a:r>
          </a:p>
          <a:p>
            <a:pPr algn="l">
              <a:lnSpc>
                <a:spcPct val="110000"/>
              </a:lnSpc>
            </a:pPr>
            <a:endParaRPr lang="pt-BR" sz="2800" dirty="0"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A pobreza voluntária, precisa ser uma escolha da pessoa portadora do dom e não uma imposição das circunstâncias. 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CE5CC64-ABB4-C108-0E70-6D01644D6707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E735C0C7-A4CF-7705-C094-D7D50A3EBD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FDCC43EB-2204-A4BC-6CAE-C10D353BA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0083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0777" b="10777"/>
          <a:stretch/>
        </p:blipFill>
        <p:spPr>
          <a:xfrm>
            <a:off x="7858777" y="2983094"/>
            <a:ext cx="4941888" cy="3876675"/>
          </a:xfr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4C633D6-A824-419F-5A8F-BF1CA3BC6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9044" y="-363940"/>
            <a:ext cx="9720072" cy="1499616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AR" altLang="pt-BR" sz="4000" cap="none" dirty="0">
                <a:cs typeface="Times New Roman" charset="0"/>
              </a:rPr>
              <a:t>POBREZA VOLUNTÁRIA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67F4C34-5020-46D6-95B8-C9BF683DAD9D}"/>
              </a:ext>
            </a:extLst>
          </p:cNvPr>
          <p:cNvSpPr txBox="1">
            <a:spLocks noChangeArrowheads="1"/>
          </p:cNvSpPr>
          <p:nvPr/>
        </p:nvSpPr>
        <p:spPr>
          <a:xfrm>
            <a:off x="444397" y="1521520"/>
            <a:ext cx="7785203" cy="5077584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pt-BR" sz="2800" b="1" dirty="0">
                <a:solidFill>
                  <a:srgbClr val="FF0000"/>
                </a:solidFill>
                <a:latin typeface="Abadi" panose="020B0604020104020204" pitchFamily="34" charset="0"/>
              </a:rPr>
              <a:t>REFERÊNCIAS BÍBLICAS</a:t>
            </a:r>
            <a:r>
              <a:rPr lang="pt-BR" sz="2800" b="1" dirty="0">
                <a:latin typeface="Abadi" panose="020B0604020104020204" pitchFamily="34" charset="0"/>
              </a:rPr>
              <a:t>: EC 5:10; AT 2:44,45; 4:32-37; 1CO 13:3; 2CO 6:10; FP 4:11-13; 1TM 6:10; TG 5:3.</a:t>
            </a:r>
          </a:p>
          <a:p>
            <a:pPr marL="128016" lvl="1" algn="l"/>
            <a:endParaRPr lang="pt-BR" sz="2800" b="1" dirty="0">
              <a:latin typeface="Abadi" panose="020B0604020104020204" pitchFamily="34" charset="0"/>
            </a:endParaRPr>
          </a:p>
          <a:p>
            <a:pPr lvl="1" algn="l"/>
            <a:r>
              <a:rPr lang="pt-BR" sz="2800" b="1" dirty="0">
                <a:highlight>
                  <a:srgbClr val="FFFF00"/>
                </a:highlight>
                <a:latin typeface="Abadi" panose="020B0604020104020204" pitchFamily="34" charset="0"/>
              </a:rPr>
              <a:t>ATIVIDADES RELACIONADAS: </a:t>
            </a:r>
            <a:r>
              <a:rPr lang="pt-BR" sz="2800" b="1" dirty="0">
                <a:latin typeface="Abadi" panose="020B0604020104020204" pitchFamily="34" charset="0"/>
              </a:rPr>
              <a:t>ORAÇÃO INTERCESSORA, TESTEMUNHO DE VIDA SIMPLES, ACONSELHAMENTO A JOVENS, TRABALHO EM FAVOR DOS POBRES DA COMUNIDADE.</a:t>
            </a:r>
          </a:p>
          <a:p>
            <a:pPr algn="l"/>
            <a:endParaRPr lang="pt-BR" sz="2800" b="1" dirty="0">
              <a:latin typeface="Abadi" panose="020B0604020104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CE5CC64-ABB4-C108-0E70-6D01644D6707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E735C0C7-A4CF-7705-C094-D7D50A3EBD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FDCC43EB-2204-A4BC-6CAE-C10D353BA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0850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262" r="14262"/>
          <a:stretch/>
        </p:blipFill>
        <p:spPr>
          <a:xfrm>
            <a:off x="7693524" y="2981325"/>
            <a:ext cx="4941888" cy="3876675"/>
          </a:xfr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0C92ED0-5A22-89D2-9684-F4FC302A0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4128" y="-140877"/>
            <a:ext cx="9720072" cy="1499616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AR" altLang="pt-BR" sz="4400" cap="none" dirty="0">
                <a:cs typeface="Times New Roman" charset="0"/>
              </a:rPr>
              <a:t>CELIBATO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0B85872-5525-1D4E-A61E-97D8E8536383}"/>
              </a:ext>
            </a:extLst>
          </p:cNvPr>
          <p:cNvSpPr txBox="1">
            <a:spLocks noChangeArrowheads="1"/>
          </p:cNvSpPr>
          <p:nvPr/>
        </p:nvSpPr>
        <p:spPr>
          <a:xfrm>
            <a:off x="572436" y="1575411"/>
            <a:ext cx="7602079" cy="4899529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s-AR" alt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CAPACIDADE DE PERMANECER SOLTEIRO E FELIZ SEM SOFRER DEMASIADA TENTAÇÃO SEXUAL.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Quem tem o dom do celibato vive feliz sem um cônjuge porque foi dotado por Deus de uma capacidade especial para conviver com esta situação com relativo contentamento, aproveitando o tempo e as oportunidades para servir melhor à causa de Deus na aplicação de seus outros dons espirituais. </a:t>
            </a:r>
            <a:endParaRPr lang="es-AR" alt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cs typeface="Times New Roman" pitchFamily="18" charset="0"/>
            </a:endParaRPr>
          </a:p>
          <a:p>
            <a:pPr lvl="1" algn="l">
              <a:lnSpc>
                <a:spcPct val="110000"/>
              </a:lnSpc>
            </a:pPr>
            <a:endParaRPr lang="es-AR" altLang="pt-BR" sz="2800" dirty="0">
              <a:latin typeface="Abadi" panose="020B0604020104020204" pitchFamily="34" charset="0"/>
              <a:cs typeface="Times New Roman" pitchFamily="18" charset="0"/>
            </a:endParaRPr>
          </a:p>
          <a:p>
            <a:pPr lvl="1" algn="l"/>
            <a:endParaRPr lang="pt-BR" sz="2800" dirty="0">
              <a:latin typeface="Abadi" panose="020B0604020104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202B5A7-3771-AFF3-7799-E26123CCF6CC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8971D5BC-4077-77EA-4147-F825D52DD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7109FC8F-6DBD-3A86-B5AB-60655152B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7994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262" r="14262"/>
          <a:stretch/>
        </p:blipFill>
        <p:spPr>
          <a:xfrm>
            <a:off x="7693524" y="2981325"/>
            <a:ext cx="4941888" cy="3876675"/>
          </a:xfr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0C92ED0-5A22-89D2-9684-F4FC302A0B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4128" y="-140877"/>
            <a:ext cx="9720072" cy="1499616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AR" altLang="pt-BR" sz="4400" cap="none" dirty="0">
                <a:cs typeface="Times New Roman" charset="0"/>
              </a:rPr>
              <a:t>CELIBATO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0B85872-5525-1D4E-A61E-97D8E8536383}"/>
              </a:ext>
            </a:extLst>
          </p:cNvPr>
          <p:cNvSpPr txBox="1">
            <a:spLocks noChangeArrowheads="1"/>
          </p:cNvSpPr>
          <p:nvPr/>
        </p:nvSpPr>
        <p:spPr>
          <a:xfrm>
            <a:off x="572436" y="1922052"/>
            <a:ext cx="7848201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pt-BR" sz="2800" dirty="0">
                <a:solidFill>
                  <a:srgbClr val="FF0000"/>
                </a:solidFill>
                <a:latin typeface="Abadi" panose="020B0604020104020204" pitchFamily="34" charset="0"/>
              </a:rPr>
              <a:t>REFERÊNCIAS BÍBLICAS</a:t>
            </a:r>
            <a:r>
              <a:rPr lang="pt-BR" sz="2800" dirty="0">
                <a:latin typeface="Abadi" panose="020B0604020104020204" pitchFamily="34" charset="0"/>
              </a:rPr>
              <a:t>: MT 19:10-12; 1CO 7:7,8; 32-35; 1TM 4:1-5.</a:t>
            </a:r>
          </a:p>
          <a:p>
            <a:pPr marL="292608" lvl="1" algn="l"/>
            <a:endParaRPr lang="pt-BR" sz="2800" dirty="0">
              <a:latin typeface="Abadi" panose="020B0604020104020204" pitchFamily="34" charset="0"/>
            </a:endParaRPr>
          </a:p>
          <a:p>
            <a:pPr lvl="1" algn="l"/>
            <a:r>
              <a:rPr lang="pt-BR" sz="2800" b="1" dirty="0">
                <a:highlight>
                  <a:srgbClr val="FFFF00"/>
                </a:highlight>
                <a:latin typeface="Abadi" panose="020B0604020104020204" pitchFamily="34" charset="0"/>
              </a:rPr>
              <a:t>ATIVIDADES RELACIONADAS:</a:t>
            </a:r>
            <a:r>
              <a:rPr lang="pt-BR" sz="2800" dirty="0">
                <a:highlight>
                  <a:srgbClr val="FFFF00"/>
                </a:highlight>
                <a:latin typeface="Abadi" panose="020B0604020104020204" pitchFamily="34" charset="0"/>
              </a:rPr>
              <a:t> </a:t>
            </a:r>
            <a:r>
              <a:rPr lang="pt-BR" sz="2800" dirty="0">
                <a:latin typeface="Abadi" panose="020B0604020104020204" pitchFamily="34" charset="0"/>
              </a:rPr>
              <a:t>DEDICAÇÃO AO SERVIÇO EVANGELÍSTICO EM LUGARES ERMOS, MINISTÉRIOS DE TEMPO INTEGRAL, TRABALHO COM PRESIDIÁRIOS, FUNDAÇÃO DE IGREJAS, MINISTÉRIOS COM CRIANÇAS, MISSÃO TRANSCULTURAL, APOIO AOS OUTROS MINISTÉRIOS.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202B5A7-3771-AFF3-7799-E26123CCF6CC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8971D5BC-4077-77EA-4147-F825D52DD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7109FC8F-6DBD-3A86-B5AB-60655152B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776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7508" r="7508"/>
          <a:stretch/>
        </p:blipFill>
        <p:spPr>
          <a:xfrm>
            <a:off x="7693524" y="2981325"/>
            <a:ext cx="4941888" cy="3876675"/>
          </a:xfr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293CCFF-A8B6-008C-080D-322E2D77CF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7858" y="560242"/>
            <a:ext cx="9720072" cy="771686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AR" altLang="pt-BR" sz="4000" cap="none" dirty="0">
                <a:cs typeface="Times New Roman" charset="0"/>
              </a:rPr>
              <a:t>MISSIONÁRIO TRANSCULTURAL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516FC33-330F-ADD0-51C6-4A513B2C071A}"/>
              </a:ext>
            </a:extLst>
          </p:cNvPr>
          <p:cNvSpPr txBox="1">
            <a:spLocks noChangeArrowheads="1"/>
          </p:cNvSpPr>
          <p:nvPr/>
        </p:nvSpPr>
        <p:spPr>
          <a:xfrm>
            <a:off x="572437" y="1724118"/>
            <a:ext cx="7121088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alt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CAPACIDADE DE COLOCAR SEUS DONS EM PRÁCTICA EM UM CONTEXTO CULTURAL DIFERENTE.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O membro com este dom sente-se à vontade com pessoas diferentes, mesmo sob circunstâncias difíceis e desconfortáveis,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754BA24-DAA5-F035-197E-55B1DA8CC03C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11C2EECC-F702-33C5-C028-A2D347C4C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6E8B12F8-9561-01F7-1942-2D7692F88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4029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3858" b="23858"/>
          <a:stretch/>
        </p:blipFill>
        <p:spPr>
          <a:xfrm>
            <a:off x="7693524" y="2981325"/>
            <a:ext cx="4941888" cy="3876675"/>
          </a:xfr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293CCFF-A8B6-008C-080D-322E2D77CF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7858" y="560242"/>
            <a:ext cx="9720072" cy="771686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AR" altLang="pt-BR" sz="4000" cap="none" dirty="0">
                <a:cs typeface="Times New Roman" charset="0"/>
              </a:rPr>
              <a:t>MISSIONÁRIO TRANSCULTURAL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516FC33-330F-ADD0-51C6-4A513B2C071A}"/>
              </a:ext>
            </a:extLst>
          </p:cNvPr>
          <p:cNvSpPr txBox="1">
            <a:spLocks noChangeArrowheads="1"/>
          </p:cNvSpPr>
          <p:nvPr/>
        </p:nvSpPr>
        <p:spPr>
          <a:xfrm>
            <a:off x="484742" y="1476260"/>
            <a:ext cx="8130448" cy="4271218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REFERÊNCIAS BÍBLICAS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: AT 9:13-17; 11:19-26; 13:1-3; 14:21-28; RM 1:5; 1CO 9:19-23; GL 1:15-17; EF 3:6-8.</a:t>
            </a:r>
          </a:p>
          <a:p>
            <a:pPr lvl="1" algn="l"/>
            <a:endParaRPr lang="pt-BR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cs typeface="Times New Roman" pitchFamily="18" charset="0"/>
            </a:endParaRPr>
          </a:p>
          <a:p>
            <a:pPr lvl="1" algn="l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badi" panose="020B0604020104020204" pitchFamily="34" charset="0"/>
              </a:rPr>
              <a:t>ATIVIDADES RELACIONADAS: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VISITA A ENFERMOS, ORAÇÃO INTERCESSORA, EVANGELISMO ALÉM-MAR, FUNDAÇÃO DE NOVAS IGREJAS, PENETRAÇÃO EM CAMPOS MISSIONÁRIOS FRONTEIRIÇOS, EVANGELISMO PÚBLICO.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754BA24-DAA5-F035-197E-55B1DA8CC03C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11C2EECC-F702-33C5-C028-A2D347C4C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6E8B12F8-9561-01F7-1942-2D7692F88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8999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3852" b="23852"/>
          <a:stretch/>
        </p:blipFill>
        <p:spPr>
          <a:xfrm>
            <a:off x="7693524" y="2981325"/>
            <a:ext cx="4941888" cy="3876675"/>
          </a:xfr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6E75003-B25B-D5B1-A87F-79071EAAE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7690" y="110543"/>
            <a:ext cx="2787708" cy="1499616"/>
          </a:xfrm>
        </p:spPr>
        <p:txBody>
          <a:bodyPr/>
          <a:lstStyle/>
          <a:p>
            <a:pPr algn="l" eaLnBrk="1" hangingPunct="1">
              <a:defRPr/>
            </a:pPr>
            <a:r>
              <a:rPr lang="es-AR" altLang="pt-BR" sz="4400" cap="none" dirty="0">
                <a:cs typeface="Times New Roman" charset="0"/>
              </a:rPr>
              <a:t>MÚSICA</a:t>
            </a:r>
            <a:endParaRPr lang="es-AR" altLang="pt-BR" cap="none" dirty="0">
              <a:cs typeface="Times New Roman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DF7E5B6-91DD-3BF4-AF07-7B0F8A5B4A06}"/>
              </a:ext>
            </a:extLst>
          </p:cNvPr>
          <p:cNvSpPr txBox="1">
            <a:spLocks noChangeArrowheads="1"/>
          </p:cNvSpPr>
          <p:nvPr/>
        </p:nvSpPr>
        <p:spPr>
          <a:xfrm>
            <a:off x="385870" y="1724118"/>
            <a:ext cx="7733562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alt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Times New Roman" pitchFamily="18" charset="0"/>
              </a:rPr>
              <a:t>CAPACIDADE DE EDIFICAR OS OUTROS  ATRAVÉS DA VOZ, DA COMPOSIÇÃO OU DO USO HABILIDOSO DE ALGUM INSTRUMENTO MUSICAL. </a:t>
            </a:r>
          </a:p>
          <a:p>
            <a:pPr algn="l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Frequentemente, vemos pessoas que dominam as três áreas da música, ficando evidente a intensidade do dom espiritual.</a:t>
            </a:r>
            <a:endParaRPr lang="es-AR" alt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cs typeface="Times New Roman" pitchFamily="18" charset="0"/>
            </a:endParaRPr>
          </a:p>
          <a:p>
            <a:pPr lvl="1" algn="l"/>
            <a:endParaRPr lang="es-AR" alt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cs typeface="Times New Roman" pitchFamily="18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2698EAC-C25C-2776-8C2C-1C172DA92B87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D6987E08-F014-32EF-E362-962D053F9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5A4F331B-1BBD-B362-4811-A64D16F3D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968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3901" b="23901"/>
          <a:stretch/>
        </p:blipFill>
        <p:spPr>
          <a:xfrm>
            <a:off x="9059615" y="4742009"/>
            <a:ext cx="3334361" cy="2615647"/>
          </a:xfr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6E75003-B25B-D5B1-A87F-79071EAAE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7690" y="110543"/>
            <a:ext cx="2787708" cy="1499616"/>
          </a:xfrm>
        </p:spPr>
        <p:txBody>
          <a:bodyPr/>
          <a:lstStyle/>
          <a:p>
            <a:pPr algn="l" eaLnBrk="1" hangingPunct="1">
              <a:defRPr/>
            </a:pPr>
            <a:r>
              <a:rPr lang="es-AR" altLang="pt-BR" sz="4400" cap="none" dirty="0">
                <a:cs typeface="Times New Roman" charset="0"/>
              </a:rPr>
              <a:t>MÚSICA</a:t>
            </a:r>
            <a:endParaRPr lang="es-AR" altLang="pt-BR" cap="none" dirty="0">
              <a:cs typeface="Times New Roman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DF7E5B6-91DD-3BF4-AF07-7B0F8A5B4A06}"/>
              </a:ext>
            </a:extLst>
          </p:cNvPr>
          <p:cNvSpPr txBox="1">
            <a:spLocks noChangeArrowheads="1"/>
          </p:cNvSpPr>
          <p:nvPr/>
        </p:nvSpPr>
        <p:spPr>
          <a:xfrm>
            <a:off x="385870" y="1724118"/>
            <a:ext cx="9584396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REFERÊNCIAS BÍBLICAS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: 1SM 16:14-26; 18:6; 1CR 15:20; 25:6; 2CR 29:26; 2RS 3:5; SL 150:1-6; EC 2:8; NM 12:46; 1CO; 16.4-7; 25:1-7; 14:26; EF 5:18-20; CL 3:15-17; AP 18:22.</a:t>
            </a:r>
          </a:p>
          <a:p>
            <a:pPr lvl="1" algn="l"/>
            <a:endParaRPr lang="pt-BR" alt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cs typeface="Times New Roman" pitchFamily="18" charset="0"/>
            </a:endParaRPr>
          </a:p>
          <a:p>
            <a:pPr lvl="1" algn="l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badi" panose="020B0604020104020204" pitchFamily="34" charset="0"/>
              </a:rPr>
              <a:t>ATIVIDADES RELACIONADAS: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LIDERANÇA DE EQUIPES DE LOUVOR, GRUPOS E CORAIS, DIREÇÃO DE MOMENTOS DE LOUVOR NA IGREJA E EM EVENTOS, COMPOSIÇÃO DE HINOS, HABILIDADE COM INSTRUMENTOS, CANTO CONGREGACIONAL.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2698EAC-C25C-2776-8C2C-1C172DA92B87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D6987E08-F014-32EF-E362-962D053F9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5A4F331B-1BBD-B362-4811-A64D16F3D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552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7508" r="7508"/>
          <a:stretch/>
        </p:blipFill>
        <p:spPr>
          <a:xfrm>
            <a:off x="7693524" y="2981325"/>
            <a:ext cx="4941888" cy="3876675"/>
          </a:xfr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91F5B8C-D7DC-EE7C-11D1-3CA8045319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7689" y="21903"/>
            <a:ext cx="9720072" cy="1499616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AR" altLang="pt-BR" sz="4400" cap="none" dirty="0">
                <a:cs typeface="Times New Roman" charset="0"/>
              </a:rPr>
              <a:t>PREGAÇÃO</a:t>
            </a:r>
            <a:endParaRPr lang="es-AR" altLang="pt-BR" sz="4400" b="1" cap="none" dirty="0">
              <a:cs typeface="Times New Roman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8649EAA-09E6-0DD0-8790-860EC707B9A5}"/>
              </a:ext>
            </a:extLst>
          </p:cNvPr>
          <p:cNvSpPr txBox="1">
            <a:spLocks noChangeArrowheads="1"/>
          </p:cNvSpPr>
          <p:nvPr/>
        </p:nvSpPr>
        <p:spPr>
          <a:xfrm>
            <a:off x="583453" y="1719453"/>
            <a:ext cx="7293607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É A ESPECIAL CAPACITAÇÃO QUE O ESPÍRITO SANTO CONCEDE A ALGUNS CRISTÃOS PARA APRESENTAREM AS VERDADES DAS ESCRITURAS DE FORMA ENVOLVENTE, BELA E CONVINCENTE, ATRAINDO OS OUVINTES PARA MAIS PERTO DE DEUS</a:t>
            </a:r>
            <a:endParaRPr lang="es-AR" alt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cs typeface="Times New Roman" pitchFamily="18" charset="0"/>
            </a:endParaRPr>
          </a:p>
          <a:p>
            <a:pPr algn="l"/>
            <a:endParaRPr lang="es-AR" alt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cs typeface="Times New Roman" pitchFamily="18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7C9C7E1-1D1B-2927-D0D8-686B33FAB952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D4C02CA5-9DE9-DA4F-55A6-2BEA5806F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597DC903-E9C0-491E-499C-1A80F5D83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8453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266" y="3150823"/>
            <a:ext cx="6555035" cy="2635785"/>
          </a:xfrm>
        </p:spPr>
        <p:txBody>
          <a:bodyPr rtlCol="0"/>
          <a:lstStyle/>
          <a:p>
            <a:pPr algn="ctr"/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b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CONTEMPORÂNEOS</a:t>
            </a:r>
            <a:endParaRPr lang="pt-BR" sz="5400" dirty="0"/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ABF12C23-637A-C127-6BBB-EA939CC91B38}"/>
              </a:ext>
            </a:extLst>
          </p:cNvPr>
          <p:cNvSpPr txBox="1">
            <a:spLocks/>
          </p:cNvSpPr>
          <p:nvPr/>
        </p:nvSpPr>
        <p:spPr>
          <a:xfrm>
            <a:off x="5155894" y="793214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88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endParaRPr lang="pt-BR" sz="8800" dirty="0"/>
          </a:p>
        </p:txBody>
      </p:sp>
      <p:pic>
        <p:nvPicPr>
          <p:cNvPr id="11" name="Espaço Reservado para Imagem 10" descr="Pássaro voando no céu&#10;&#10;Descrição gerada automaticamente">
            <a:extLst>
              <a:ext uri="{FF2B5EF4-FFF2-40B4-BE49-F238E27FC236}">
                <a16:creationId xmlns:a16="http://schemas.microsoft.com/office/drawing/2014/main" id="{8B65C793-6C05-3965-123F-1F6DB958B4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58" r="21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3858" b="23858"/>
          <a:stretch/>
        </p:blipFill>
        <p:spPr>
          <a:xfrm>
            <a:off x="7693524" y="2981325"/>
            <a:ext cx="4941888" cy="3876675"/>
          </a:xfr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91F5B8C-D7DC-EE7C-11D1-3CA8045319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7689" y="21903"/>
            <a:ext cx="9720072" cy="1499616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AR" altLang="pt-BR" sz="4400" cap="none" dirty="0">
                <a:cs typeface="Times New Roman" charset="0"/>
              </a:rPr>
              <a:t>PREGAÇÃO</a:t>
            </a:r>
            <a:endParaRPr lang="es-AR" altLang="pt-BR" sz="4400" b="1" cap="none" dirty="0">
              <a:cs typeface="Times New Roman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8649EAA-09E6-0DD0-8790-860EC707B9A5}"/>
              </a:ext>
            </a:extLst>
          </p:cNvPr>
          <p:cNvSpPr txBox="1">
            <a:spLocks noChangeArrowheads="1"/>
          </p:cNvSpPr>
          <p:nvPr/>
        </p:nvSpPr>
        <p:spPr>
          <a:xfrm>
            <a:off x="583453" y="1719453"/>
            <a:ext cx="7701231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REFERÊNCIAS BÍBLICAS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: AT 2:14-36; 3:11-26; 1CO 2:4; 1TS 2:13; 2TM 4:17; TT 1:3.</a:t>
            </a:r>
          </a:p>
          <a:p>
            <a:pPr lvl="1" algn="l"/>
            <a:endParaRPr lang="pt-BR" alt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cs typeface="Times New Roman" pitchFamily="18" charset="0"/>
            </a:endParaRPr>
          </a:p>
          <a:p>
            <a:pPr lvl="1" algn="l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badi" panose="020B0604020104020204" pitchFamily="34" charset="0"/>
              </a:rPr>
              <a:t>ATIVIDADES RELACIONADAS: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PREGAÇÃO PÚBLICA, CAMPANHAS EVANGELÍSTICAS, PALESTRAS EDUCATIVAS, ENSINO, MOTIVAÇÃO DE GRUPOS, DAR TREINAMENTOS E AULAS SOBRE TEMAS ESPECÍFICOS.</a:t>
            </a:r>
            <a:endParaRPr lang="es-AR" alt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cs typeface="Times New Roman" pitchFamily="18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7C9C7E1-1D1B-2927-D0D8-686B33FAB952}"/>
              </a:ext>
            </a:extLst>
          </p:cNvPr>
          <p:cNvGrpSpPr/>
          <p:nvPr/>
        </p:nvGrpSpPr>
        <p:grpSpPr>
          <a:xfrm>
            <a:off x="8681672" y="25"/>
            <a:ext cx="4856984" cy="2529304"/>
            <a:chOff x="8681672" y="25"/>
            <a:chExt cx="4856984" cy="2529304"/>
          </a:xfrm>
        </p:grpSpPr>
        <p:pic>
          <p:nvPicPr>
            <p:cNvPr id="5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D4C02CA5-9DE9-DA4F-55A6-2BEA5806F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597DC903-E9C0-491E-499C-1A80F5D83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663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Grupo de pessoas em pé&#10;&#10;Descrição gerada automaticamente">
            <a:extLst>
              <a:ext uri="{FF2B5EF4-FFF2-40B4-BE49-F238E27FC236}">
                <a16:creationId xmlns:a16="http://schemas.microsoft.com/office/drawing/2014/main" id="{11C458C5-994F-38D5-7BE3-EA523A6391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831" b="8831"/>
          <a:stretch>
            <a:fillRect/>
          </a:stretch>
        </p:blipFill>
        <p:spPr>
          <a:xfrm>
            <a:off x="0" y="1518811"/>
            <a:ext cx="12192000" cy="5494941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11627FB-6D15-36EF-3F0A-EA201A88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435" y="-239407"/>
            <a:ext cx="6436818" cy="1872028"/>
          </a:xfrm>
        </p:spPr>
        <p:txBody>
          <a:bodyPr/>
          <a:lstStyle/>
          <a:p>
            <a:r>
              <a:rPr lang="pt-BR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OUTROS  DONS 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06F0217-884D-9105-E89B-2895A1AB013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21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85597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3BB5209-7D98-D24D-8277-E0276A455159}"/>
              </a:ext>
            </a:extLst>
          </p:cNvPr>
          <p:cNvSpPr txBox="1"/>
          <p:nvPr/>
        </p:nvSpPr>
        <p:spPr>
          <a:xfrm>
            <a:off x="5584526" y="1910035"/>
            <a:ext cx="67267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Oração ou intercessão;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Exorcismo ou libertação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Hospitalidade;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Amizade;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Criatividade artística;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Organização.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6E47C5B-78CC-D4A3-0550-53E057F69F0B}"/>
              </a:ext>
            </a:extLst>
          </p:cNvPr>
          <p:cNvSpPr txBox="1"/>
          <p:nvPr/>
        </p:nvSpPr>
        <p:spPr>
          <a:xfrm>
            <a:off x="6096000" y="688903"/>
            <a:ext cx="63181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OUTROS DONS</a:t>
            </a:r>
            <a:endParaRPr lang="pt-BR" sz="4400" dirty="0"/>
          </a:p>
        </p:txBody>
      </p:sp>
      <p:pic>
        <p:nvPicPr>
          <p:cNvPr id="9" name="Espaço Reservado para Imagem 8" descr="Grupo de pessoas em pé&#10;&#10;Descrição gerada automaticamente">
            <a:extLst>
              <a:ext uri="{FF2B5EF4-FFF2-40B4-BE49-F238E27FC236}">
                <a16:creationId xmlns:a16="http://schemas.microsoft.com/office/drawing/2014/main" id="{96D9D618-F054-9979-505D-C437EDD12B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7112" r="17112"/>
          <a:stretch>
            <a:fillRect/>
          </a:stretch>
        </p:blipFill>
        <p:spPr>
          <a:xfrm>
            <a:off x="-287338" y="1335088"/>
            <a:ext cx="6059488" cy="5043487"/>
          </a:xfr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FEC3E3F-5B71-22F7-4E3F-4B31677AA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899" y="6169097"/>
            <a:ext cx="3229426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80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Homem ao lado de um corpo de água&#10;&#10;Descrição gerada automaticamente">
            <a:extLst>
              <a:ext uri="{FF2B5EF4-FFF2-40B4-BE49-F238E27FC236}">
                <a16:creationId xmlns:a16="http://schemas.microsoft.com/office/drawing/2014/main" id="{500A11E8-1FB7-22F3-386C-F18516306A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219" r="21219"/>
          <a:stretch>
            <a:fillRect/>
          </a:stretch>
        </p:blipFill>
        <p:spPr/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15A9A26-AEAD-1A47-301C-E22B6495F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587" y="3377169"/>
            <a:ext cx="5089793" cy="77163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CFCAE07C-EA82-E0D8-5039-1EF6AC36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103" y="997526"/>
            <a:ext cx="6059277" cy="4759286"/>
          </a:xfrm>
        </p:spPr>
        <p:txBody>
          <a:bodyPr/>
          <a:lstStyle/>
          <a:p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Certamente existem muitos outros dons contemporâneos que não foram mencionados aqui, os quais o tempo e a experiência irão revelar...</a:t>
            </a:r>
            <a:endParaRPr lang="pt-B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56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Mão de pessoa&#10;&#10;Descrição gerada automaticamente com confiança baixa">
            <a:extLst>
              <a:ext uri="{FF2B5EF4-FFF2-40B4-BE49-F238E27FC236}">
                <a16:creationId xmlns:a16="http://schemas.microsoft.com/office/drawing/2014/main" id="{9619F06C-5DE5-7397-74EF-06A891B4CF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526" r="19526"/>
          <a:stretch>
            <a:fillRect/>
          </a:stretch>
        </p:blipFill>
        <p:spPr>
          <a:xfrm>
            <a:off x="0" y="0"/>
            <a:ext cx="5089793" cy="4772956"/>
          </a:xfr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1806384-CF1E-2AA1-8634-5735A2D41D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24</a:t>
            </a:fld>
            <a:endParaRPr lang="pt-BR" noProof="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8D83247-2723-0B23-065E-D1E3649FB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587" y="3377169"/>
            <a:ext cx="5089793" cy="77163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BECB155-5BAA-E329-7EA3-D1E970A3D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324" y="5970533"/>
            <a:ext cx="5089793" cy="77163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FF8B4B3-4EB6-43D1-7305-6ECCEDFC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78" y="730028"/>
            <a:ext cx="6774439" cy="4580102"/>
          </a:xfrm>
        </p:spPr>
        <p:txBody>
          <a:bodyPr/>
          <a:lstStyle/>
          <a:p>
            <a:r>
              <a:rPr lang="pt-BR" sz="4400" b="1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Depois de observar esta lista parcial de dons espirituais, podemos nos identificar com alguns deles e encontrar nosso lugar no corpo de Cristo</a:t>
            </a:r>
            <a:r>
              <a:rPr lang="pt-BR" sz="4400" dirty="0"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.</a:t>
            </a:r>
            <a:endParaRPr lang="pt-BR" sz="4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67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/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25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188" b="16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9762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FE8C484-2B5A-987B-8933-2B92256C4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Imagem 16">
            <a:extLst>
              <a:ext uri="{FF2B5EF4-FFF2-40B4-BE49-F238E27FC236}">
                <a16:creationId xmlns:a16="http://schemas.microsoft.com/office/drawing/2014/main" id="{FA163706-EBB9-2093-A49E-795C609E2F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523" r="7523"/>
          <a:stretch/>
        </p:blipFill>
        <p:spPr>
          <a:xfrm>
            <a:off x="-1831364" y="1468153"/>
            <a:ext cx="7073622" cy="5550357"/>
          </a:xfr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753591F-1C12-5DD2-4689-54F16DA09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id="{FF43CC68-E715-8DF3-4D32-AA93A60FAF97}"/>
              </a:ext>
            </a:extLst>
          </p:cNvPr>
          <p:cNvSpPr/>
          <p:nvPr/>
        </p:nvSpPr>
        <p:spPr>
          <a:xfrm>
            <a:off x="4073880" y="2261928"/>
            <a:ext cx="3962400" cy="77002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DIVERSIDADE</a:t>
            </a:r>
          </a:p>
        </p:txBody>
      </p:sp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D5A99965-7323-36C2-6C90-9A94F851DCBC}"/>
              </a:ext>
            </a:extLst>
          </p:cNvPr>
          <p:cNvSpPr/>
          <p:nvPr/>
        </p:nvSpPr>
        <p:spPr>
          <a:xfrm>
            <a:off x="5846534" y="3681655"/>
            <a:ext cx="3962400" cy="77002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UNIVERSALIDADE</a:t>
            </a:r>
          </a:p>
        </p:txBody>
      </p:sp>
      <p:sp>
        <p:nvSpPr>
          <p:cNvPr id="6" name="Retângulo de cantos arredondados 5">
            <a:extLst>
              <a:ext uri="{FF2B5EF4-FFF2-40B4-BE49-F238E27FC236}">
                <a16:creationId xmlns:a16="http://schemas.microsoft.com/office/drawing/2014/main" id="{33F1D025-04F4-24F9-D012-CFD1153B75A9}"/>
              </a:ext>
            </a:extLst>
          </p:cNvPr>
          <p:cNvSpPr/>
          <p:nvPr/>
        </p:nvSpPr>
        <p:spPr>
          <a:xfrm>
            <a:off x="7683356" y="5133455"/>
            <a:ext cx="3962400" cy="77002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INTENSIDADE</a:t>
            </a:r>
          </a:p>
        </p:txBody>
      </p:sp>
      <p:sp>
        <p:nvSpPr>
          <p:cNvPr id="7" name="Título 7">
            <a:extLst>
              <a:ext uri="{FF2B5EF4-FFF2-40B4-BE49-F238E27FC236}">
                <a16:creationId xmlns:a16="http://schemas.microsoft.com/office/drawing/2014/main" id="{5F8EC9E2-15F6-E9AF-4599-8D813740F4DB}"/>
              </a:ext>
            </a:extLst>
          </p:cNvPr>
          <p:cNvSpPr txBox="1">
            <a:spLocks/>
          </p:cNvSpPr>
          <p:nvPr/>
        </p:nvSpPr>
        <p:spPr>
          <a:xfrm>
            <a:off x="-341685" y="80533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dirty="0"/>
              <a:t>3 ASPECTOS A RELEMBRAR </a:t>
            </a:r>
          </a:p>
        </p:txBody>
      </p:sp>
      <p:grpSp>
        <p:nvGrpSpPr>
          <p:cNvPr id="8" name="Grupo 9">
            <a:extLst>
              <a:ext uri="{FF2B5EF4-FFF2-40B4-BE49-F238E27FC236}">
                <a16:creationId xmlns:a16="http://schemas.microsoft.com/office/drawing/2014/main" id="{2689B118-C835-6723-347D-F49D26447D31}"/>
              </a:ext>
            </a:extLst>
          </p:cNvPr>
          <p:cNvGrpSpPr/>
          <p:nvPr/>
        </p:nvGrpSpPr>
        <p:grpSpPr>
          <a:xfrm>
            <a:off x="8577500" y="-94220"/>
            <a:ext cx="4856984" cy="2529304"/>
            <a:chOff x="8681672" y="25"/>
            <a:chExt cx="4856984" cy="2529304"/>
          </a:xfrm>
        </p:grpSpPr>
        <p:pic>
          <p:nvPicPr>
            <p:cNvPr id="9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3CC78210-7683-EEB3-633D-86C1D7E5F0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F600775B-159C-0302-F3D5-278986D33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47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1DB49FBA-B128-53D2-ACA8-1E025C8C2A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455" r="14455"/>
          <a:stretch>
            <a:fillRect/>
          </a:stretch>
        </p:blipFill>
        <p:spPr>
          <a:xfrm>
            <a:off x="0" y="0"/>
            <a:ext cx="5474679" cy="5133883"/>
          </a:xfr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AB30C38-2883-24FD-61DE-07ED746609C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4</a:t>
            </a:fld>
            <a:endParaRPr lang="pt-BR" noProof="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2D49A86-0D35-0558-3CAA-661438F19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47" y="5996509"/>
            <a:ext cx="2534333" cy="7906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95EFAE-682C-EBDE-92BF-392C5932E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331" y="3623800"/>
            <a:ext cx="4868469" cy="45244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B141F2A-B57C-CC1B-5486-C26C5FC9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679" y="1327287"/>
            <a:ext cx="6394201" cy="5133882"/>
          </a:xfrm>
        </p:spPr>
        <p:txBody>
          <a:bodyPr/>
          <a:lstStyle/>
          <a:p>
            <a:pPr algn="ctr"/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Chamamos de </a:t>
            </a:r>
            <a:r>
              <a:rPr lang="pt-BR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implícitos e contemporâneos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 os dons espirituais que são citados de maneira indireta na Bíblia.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4601B12-B0C9-68DC-693A-EE9622681B6C}"/>
              </a:ext>
            </a:extLst>
          </p:cNvPr>
          <p:cNvSpPr/>
          <p:nvPr/>
        </p:nvSpPr>
        <p:spPr>
          <a:xfrm>
            <a:off x="446248" y="5092362"/>
            <a:ext cx="49062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DONS IMPLÍCITOS E</a:t>
            </a:r>
          </a:p>
          <a:p>
            <a:pPr algn="ctr"/>
            <a:r>
              <a:rPr lang="pt-BR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CONTEMPORÂNEOS</a:t>
            </a:r>
            <a:endParaRPr lang="pt-BR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271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6E1D7C9F-C923-2D09-8EB7-F8B3F6C3C4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387" r="17387"/>
          <a:stretch>
            <a:fillRect/>
          </a:stretch>
        </p:blipFill>
        <p:spPr>
          <a:xfrm>
            <a:off x="-9153" y="1"/>
            <a:ext cx="4451067" cy="4549966"/>
          </a:xfr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3176261-63D9-9DDC-F7D2-89137C9ED0FB}"/>
              </a:ext>
            </a:extLst>
          </p:cNvPr>
          <p:cNvSpPr txBox="1"/>
          <p:nvPr/>
        </p:nvSpPr>
        <p:spPr>
          <a:xfrm>
            <a:off x="4441914" y="907638"/>
            <a:ext cx="7298953" cy="5312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OUTRAS REFERÊNCIAS BÍBLICAS QUE APRESENTAM DONS ESPIRITUAIS DE FORMA IMPLÍCITA:</a:t>
            </a:r>
          </a:p>
          <a:p>
            <a:pPr>
              <a:lnSpc>
                <a:spcPct val="115000"/>
              </a:lnSpc>
            </a:pPr>
            <a:endParaRPr lang="pt-B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t-B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1 Coríntios 1:5-7;</a:t>
            </a:r>
            <a:endParaRPr lang="pt-B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t-B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1 Coríntios 13:1-3,8;</a:t>
            </a:r>
            <a:endParaRPr lang="pt-B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t-B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2 Coríntios 8:7;</a:t>
            </a:r>
            <a:endParaRPr lang="pt-B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t-B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1 Tessalonicenses 5:19,20;</a:t>
            </a:r>
            <a:endParaRPr lang="pt-B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ea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t-B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1 Pedro 4.10,11.</a:t>
            </a:r>
            <a:endParaRPr lang="pt-B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E65B8BA-D0BF-01D5-83D2-A06BD22F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375" y="5953116"/>
            <a:ext cx="2838846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32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739268-FDB5-0BB2-9AE2-FA771FAD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6</a:t>
            </a:fld>
            <a:endParaRPr lang="pt-BR" noProof="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CEC9240-A239-AABA-545B-7CE46DE35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05" y="1883431"/>
            <a:ext cx="4182729" cy="73352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E082C65-8047-44C4-29F6-E286D8331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314" y="13770"/>
            <a:ext cx="4182729" cy="68442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8CD2F6-2724-1C72-751E-973F5BED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53" y="457200"/>
            <a:ext cx="6486274" cy="607580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(1) Sofrimento ou martírio; </a:t>
            </a:r>
            <a:b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(2) Pobreza voluntária; </a:t>
            </a:r>
            <a:b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(3) Celibato; </a:t>
            </a:r>
            <a:b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(4) Exorcismo ou libertação; </a:t>
            </a:r>
            <a:b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(5) Missionário transcultural; </a:t>
            </a:r>
            <a:b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(6) Música e louvor; </a:t>
            </a:r>
            <a:b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(7) Pregação; </a:t>
            </a:r>
            <a:b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(8) Oração ou intercessão; </a:t>
            </a:r>
            <a:b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(9) Hospitalidade; </a:t>
            </a:r>
            <a:b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(10) Amizade; </a:t>
            </a:r>
            <a:b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(11) Criatividade artística; </a:t>
            </a:r>
            <a:b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2800" dirty="0">
                <a:effectLst/>
                <a:latin typeface="Abadi" panose="020B0604020104020204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(12) Organização.</a:t>
            </a:r>
            <a:endParaRPr lang="pt-BR" sz="2800" dirty="0">
              <a:latin typeface="Abadi" panose="020B0604020104020204" pitchFamily="34" charset="0"/>
            </a:endParaRPr>
          </a:p>
        </p:txBody>
      </p:sp>
      <p:pic>
        <p:nvPicPr>
          <p:cNvPr id="7" name="Espaço Reservado para Imagem 6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E098F23B-410B-44AB-B6B0-5E2C7C0CA8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7040" b="17040"/>
          <a:stretch>
            <a:fillRect/>
          </a:stretch>
        </p:blipFill>
        <p:spPr>
          <a:xfrm>
            <a:off x="6826792" y="442784"/>
            <a:ext cx="5979492" cy="5913566"/>
          </a:xfr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ACB8830-83C3-C914-EB9E-59D0F4CBD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375" y="6147412"/>
            <a:ext cx="2838846" cy="62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66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2721FAA-88E7-A725-420D-9371C053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99" y="3676879"/>
            <a:ext cx="5432252" cy="26716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F015B4BF-AD75-49A7-5BDF-694E93E2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053" y="848298"/>
            <a:ext cx="5913440" cy="5497417"/>
          </a:xfrm>
        </p:spPr>
        <p:txBody>
          <a:bodyPr/>
          <a:lstStyle/>
          <a:p>
            <a:pPr algn="ctr"/>
            <a:r>
              <a:rPr lang="pt-BR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os cristãos os possuem dons.</a:t>
            </a:r>
            <a:r>
              <a:rPr lang="pt-BR" dirty="0"/>
              <a:t> </a:t>
            </a:r>
            <a:br>
              <a:rPr lang="pt-BR" sz="4000" dirty="0"/>
            </a:br>
            <a:endParaRPr lang="pt-BR" sz="4800" dirty="0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1901828-85DE-97C3-2012-37FBD286E2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Imagem 15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F21F7F91-E264-4F64-2E8E-E12E2585ED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23" r="21223"/>
          <a:stretch>
            <a:fillRect/>
          </a:stretch>
        </p:blipFill>
        <p:spPr>
          <a:xfrm>
            <a:off x="-1" y="1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</p:pic>
      <p:pic>
        <p:nvPicPr>
          <p:cNvPr id="2" name="Picture 1" descr="Módulo 2 - Seminário 1 final.019.jpg">
            <a:extLst>
              <a:ext uri="{FF2B5EF4-FFF2-40B4-BE49-F238E27FC236}">
                <a16:creationId xmlns:a16="http://schemas.microsoft.com/office/drawing/2014/main" id="{ADF3A1B3-B517-AB70-6EBB-00A0FE8CF9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10994" r="2807" b="12515"/>
          <a:stretch/>
        </p:blipFill>
        <p:spPr bwMode="auto">
          <a:xfrm>
            <a:off x="530353" y="-28903"/>
            <a:ext cx="11309684" cy="688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A88D131B-080E-533A-1655-CBDD7FC875E9}"/>
              </a:ext>
            </a:extLst>
          </p:cNvPr>
          <p:cNvSpPr/>
          <p:nvPr/>
        </p:nvSpPr>
        <p:spPr>
          <a:xfrm>
            <a:off x="3606064" y="4512784"/>
            <a:ext cx="7517073" cy="20890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21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0" y="-477395"/>
            <a:ext cx="5053070" cy="1600200"/>
          </a:xfrm>
        </p:spPr>
        <p:txBody>
          <a:bodyPr rtlCol="0">
            <a:norm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32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Book Antiqua" panose="02040602050305030304" pitchFamily="18" charset="0"/>
              </a:rPr>
              <a:t>1 PEDRO 4:10,11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Espaço Reservado para o Número do Slide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pt-BR" smtClean="0"/>
              <a:pPr rtl="0"/>
              <a:t>8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BAC0628-C1D1-D644-1412-97B92DE8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7670764F-2360-3F88-8FE9-FD6417557F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6295" r="16295"/>
          <a:stretch/>
        </p:blipFill>
        <p:spPr>
          <a:xfrm>
            <a:off x="-363557" y="627961"/>
            <a:ext cx="5416877" cy="5357153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8B861C9-4ECE-DC62-1F9F-7325FB1306D0}"/>
              </a:ext>
            </a:extLst>
          </p:cNvPr>
          <p:cNvSpPr txBox="1"/>
          <p:nvPr/>
        </p:nvSpPr>
        <p:spPr>
          <a:xfrm>
            <a:off x="5343180" y="1458496"/>
            <a:ext cx="62796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800" b="1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10 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Cada um administre aos outros o 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dom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 como o recebeu, como bons despenseiros da multiforme graça de Deus.</a:t>
            </a:r>
          </a:p>
          <a:p>
            <a:pPr algn="l"/>
            <a:r>
              <a:rPr lang="pt-BR" sz="2800" b="1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11 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Se alguém 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falar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fale segundo as palavras de Deus; se alguém 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Merriweather" panose="00000500000000000000" pitchFamily="2" charset="0"/>
              </a:rPr>
              <a:t>administrar</a:t>
            </a:r>
            <a:r>
              <a:rPr lang="pt-BR" sz="28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Merriweather" panose="00000500000000000000" pitchFamily="2" charset="0"/>
              </a:rPr>
              <a:t>, administre segundo o poder que Deus dá; para que em tudo Deus seja glorificado por Jesus Cristo, a quem pertence a glória e poder para todo o sempre. Amém.</a:t>
            </a:r>
          </a:p>
        </p:txBody>
      </p:sp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262" r="14262"/>
          <a:stretch/>
        </p:blipFill>
        <p:spPr>
          <a:xfrm>
            <a:off x="6378766" y="2055474"/>
            <a:ext cx="6465966" cy="5072241"/>
          </a:xfr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890916C0-0D97-32E9-0C23-355731B6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5098" y="0"/>
            <a:ext cx="9720072" cy="1499616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s-AR" altLang="pt-BR" sz="4400" dirty="0">
                <a:cs typeface="Times New Roman" charset="0"/>
              </a:rPr>
              <a:t>SOFRIMENTO E </a:t>
            </a:r>
            <a:r>
              <a:rPr lang="es-AR" altLang="pt-BR" sz="4400" cap="none" dirty="0">
                <a:cs typeface="Times New Roman" charset="0"/>
              </a:rPr>
              <a:t>MARTÍRIO</a:t>
            </a:r>
            <a:endParaRPr lang="es-AR" altLang="pt-BR" sz="4400" b="1" cap="none" dirty="0">
              <a:cs typeface="Times New Roman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38FAB9F-65A9-0A9D-46B2-64323127D94B}"/>
              </a:ext>
            </a:extLst>
          </p:cNvPr>
          <p:cNvSpPr txBox="1">
            <a:spLocks noChangeArrowheads="1"/>
          </p:cNvSpPr>
          <p:nvPr/>
        </p:nvSpPr>
        <p:spPr>
          <a:xfrm>
            <a:off x="704640" y="2326392"/>
            <a:ext cx="6206490" cy="4023360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t-BR" sz="2800" b="1" dirty="0">
                <a:latin typeface="Abadi" panose="020B0604020104020204" pitchFamily="34" charset="0"/>
              </a:rPr>
              <a:t>É A CAPACIDADE QUE DEUS TEM DADO A CERTOS MEMBROS DO CORPO DE CRISTO, PARA SOFRER, PELA FÉ, ATÉ MESMO A MORTE, AO MESMO TEMPO EM QUE EXIBE UMA ATITUDE JUBILOSA E VITORIOSA, QUE REDUNDE NA GLORIA DE DEUS.</a:t>
            </a:r>
            <a:endParaRPr lang="es-AR" altLang="pt-BR" sz="28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algn="l">
              <a:lnSpc>
                <a:spcPct val="110000"/>
              </a:lnSpc>
            </a:pPr>
            <a:endParaRPr lang="es-AR" altLang="pt-BR" sz="1800" b="1" dirty="0">
              <a:latin typeface="Abadi" panose="020B0604020104020204" pitchFamily="34" charset="0"/>
              <a:cs typeface="Times New Roman" pitchFamily="18" charset="0"/>
            </a:endParaRPr>
          </a:p>
          <a:p>
            <a:pPr lvl="1" algn="l">
              <a:lnSpc>
                <a:spcPct val="110000"/>
              </a:lnSpc>
            </a:pPr>
            <a:endParaRPr lang="es-AR" altLang="pt-BR" sz="2800" b="1" dirty="0">
              <a:latin typeface="Abadi" panose="020B0604020104020204" pitchFamily="34" charset="0"/>
              <a:cs typeface="Times New Roman" pitchFamily="18" charset="0"/>
            </a:endParaRPr>
          </a:p>
        </p:txBody>
      </p:sp>
      <p:grpSp>
        <p:nvGrpSpPr>
          <p:cNvPr id="12" name="Grupo 3">
            <a:extLst>
              <a:ext uri="{FF2B5EF4-FFF2-40B4-BE49-F238E27FC236}">
                <a16:creationId xmlns:a16="http://schemas.microsoft.com/office/drawing/2014/main" id="{1A188664-102B-950E-A606-D025C5154E93}"/>
              </a:ext>
            </a:extLst>
          </p:cNvPr>
          <p:cNvGrpSpPr/>
          <p:nvPr/>
        </p:nvGrpSpPr>
        <p:grpSpPr>
          <a:xfrm>
            <a:off x="8791840" y="-99127"/>
            <a:ext cx="4856984" cy="2529304"/>
            <a:chOff x="8681672" y="25"/>
            <a:chExt cx="4856984" cy="2529304"/>
          </a:xfrm>
        </p:grpSpPr>
        <p:pic>
          <p:nvPicPr>
            <p:cNvPr id="14" name="Picture 2" descr="http://3.bp.blogspot.com/-_CF8WugTriI/U6XmvlrXz7I/AAAAAAAAOiM/YQqOwyAcpSk/s1600/Raio+de+luz+1+-+Cria%C3%A7%C3%A3o+Blog+PNG+Free.png">
              <a:extLst>
                <a:ext uri="{FF2B5EF4-FFF2-40B4-BE49-F238E27FC236}">
                  <a16:creationId xmlns:a16="http://schemas.microsoft.com/office/drawing/2014/main" id="{EA5FA69C-A4E5-ED0C-7599-AD9D5E469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06552">
              <a:off x="8681672" y="42738"/>
              <a:ext cx="4856984" cy="2486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2D5DD6CC-8553-8FE3-5430-F51ED91ED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488" y="25"/>
              <a:ext cx="809701" cy="77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03952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566775_TF33670525.potx" id="{3969EB29-D1BB-4537-BD36-6B56055CD35E}" vid="{718C3AFE-E9E2-4C9E-8E5E-DE93123F459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de inverno</Template>
  <TotalTime>1369</TotalTime>
  <Words>968</Words>
  <Application>Microsoft Office PowerPoint</Application>
  <PresentationFormat>Widescreen</PresentationFormat>
  <Paragraphs>89</Paragraphs>
  <Slides>26</Slides>
  <Notes>6</Notes>
  <HiddenSlides>1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8" baseType="lpstr">
      <vt:lpstr>Abadi</vt:lpstr>
      <vt:lpstr>Arial</vt:lpstr>
      <vt:lpstr>Berlin Sans FB Demi</vt:lpstr>
      <vt:lpstr>Book Antiqua</vt:lpstr>
      <vt:lpstr>Calibri</vt:lpstr>
      <vt:lpstr>Calibri Light</vt:lpstr>
      <vt:lpstr>Eras Bold ITC</vt:lpstr>
      <vt:lpstr>Gill Sans</vt:lpstr>
      <vt:lpstr>Merriweather</vt:lpstr>
      <vt:lpstr>Times New Roman</vt:lpstr>
      <vt:lpstr>Wingdings</vt:lpstr>
      <vt:lpstr>Tema do Office</vt:lpstr>
      <vt:lpstr>ELEMENTOS FUNDAMENTAIS  DOS DONS ESPIRITUAIS</vt:lpstr>
      <vt:lpstr>DONS ESPIRITUAIS CONTEMPORÂNEOS</vt:lpstr>
      <vt:lpstr>Apresentação do PowerPoint</vt:lpstr>
      <vt:lpstr>Chamamos de implícitos e contemporâneos os dons espirituais que são citados de maneira indireta na Bíblia.</vt:lpstr>
      <vt:lpstr>Apresentação do PowerPoint</vt:lpstr>
      <vt:lpstr>(1) Sofrimento ou martírio;  (2) Pobreza voluntária;  (3) Celibato;  (4) Exorcismo ou libertação;  (5) Missionário transcultural;  (6) Música e louvor;  (7) Pregação;  (8) Oração ou intercessão;  (9) Hospitalidade;  (10) Amizade;  (11) Criatividade artística;  (12) Organização.</vt:lpstr>
      <vt:lpstr>Todos os cristãos os possuem dons.  </vt:lpstr>
      <vt:lpstr>1 PEDRO 4:10,11</vt:lpstr>
      <vt:lpstr>SOFRIMENTO E MARTÍRIO</vt:lpstr>
      <vt:lpstr>SOFRIMENTO E MARTÍRIO</vt:lpstr>
      <vt:lpstr>POBREZA VOLUNTÁRIA</vt:lpstr>
      <vt:lpstr>POBREZA VOLUNTÁRIA</vt:lpstr>
      <vt:lpstr>CELIBATO</vt:lpstr>
      <vt:lpstr>CELIBATO</vt:lpstr>
      <vt:lpstr>MISSIONÁRIO TRANSCULTURAL</vt:lpstr>
      <vt:lpstr>MISSIONÁRIO TRANSCULTURAL</vt:lpstr>
      <vt:lpstr>MÚSICA</vt:lpstr>
      <vt:lpstr>MÚSICA</vt:lpstr>
      <vt:lpstr>PREGAÇÃO</vt:lpstr>
      <vt:lpstr>PREGAÇÃO</vt:lpstr>
      <vt:lpstr>OUTROS  DONS </vt:lpstr>
      <vt:lpstr>Apresentação do PowerPoint</vt:lpstr>
      <vt:lpstr>Certamente existem muitos outros dons contemporâneos que não foram mencionados aqui, os quais o tempo e a experiência irão revelar...</vt:lpstr>
      <vt:lpstr>Depois de observar esta lista parcial de dons espirituais, podemos nos identificar com alguns deles e encontrar nosso lugar no corpo de Cristo.</vt:lpstr>
      <vt:lpstr>ELEMENTOS FUNDAMENTAIS  DOS DONS ESPIRITUAIS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INSIRA O TÍTULO AQUI</dc:title>
  <dc:creator>USB - ANP - Edinaldo Juarez</dc:creator>
  <cp:lastModifiedBy>USB - ANP - Edinaldo Juarez</cp:lastModifiedBy>
  <cp:revision>2</cp:revision>
  <dcterms:created xsi:type="dcterms:W3CDTF">2024-04-25T23:11:11Z</dcterms:created>
  <dcterms:modified xsi:type="dcterms:W3CDTF">2024-04-30T19:05:42Z</dcterms:modified>
</cp:coreProperties>
</file>